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78" r:id="rId4"/>
    <p:sldId id="302" r:id="rId5"/>
    <p:sldId id="304" r:id="rId6"/>
    <p:sldId id="318" r:id="rId7"/>
    <p:sldId id="301" r:id="rId8"/>
    <p:sldId id="308" r:id="rId9"/>
    <p:sldId id="314" r:id="rId10"/>
    <p:sldId id="313" r:id="rId11"/>
    <p:sldId id="315" r:id="rId12"/>
    <p:sldId id="316" r:id="rId13"/>
    <p:sldId id="317" r:id="rId14"/>
    <p:sldId id="319" r:id="rId15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2787"/>
    <p:restoredTop sz="80524" autoAdjust="0"/>
  </p:normalViewPr>
  <p:slideViewPr>
    <p:cSldViewPr>
      <p:cViewPr varScale="1">
        <p:scale>
          <a:sx n="102" d="100"/>
          <a:sy n="102" d="100"/>
        </p:scale>
        <p:origin x="-161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FE00B5D-7F48-410E-B929-1F67DE7F0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93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46588"/>
            <a:ext cx="5187950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5E6EAC7-E8BD-4D5B-AAFE-BF43ACBA7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86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785E35-CBEF-4E23-9E90-56C23E8071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5FADC3B7-A659-4D83-B4A0-633074B93C5C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10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7E6BE6-1E6C-4408-A80F-6524AA4FAB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CCB03-F050-4D2A-BA02-3E2EA6C49F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6437F4-164D-4440-B3B0-5B37820A37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CC12A1-0920-4003-B15F-E886DFDE7B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220028-9D84-4967-B3DE-841AEF51F9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CC62FA93-5055-4551-8309-65BF1608DB85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3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459AC9A7-AE7C-4BE4-BC5B-CECF2E147388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CF834345-8370-418E-AEC5-C20A8B5C8D71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C3204B3C-C0AC-4AF3-BEC4-1418600E87CA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1077A47C-0786-4821-B3A5-193B69DD2EE4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7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4BB3667D-2FE2-45AF-BC1E-B2FB8BFB1EEF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8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83066FD3-DA53-4B83-B16D-0FEC96A78DDD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9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A94B85-2682-4F57-8F38-A84AC9514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3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ECC43-A4CD-4B4C-8CBA-985C11531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4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D52-7795-409F-BF03-7EEBE7106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6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738C-7A07-4754-BCF3-D84B8E7E0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9F7E1D-5F27-48A1-A3E4-69930C1A4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44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E28145-FBE8-4DB6-9784-71D64558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17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99063-6154-4FD9-BEDE-1934EA1D5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4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DDCCA-B182-4927-A26D-6AFC393C7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74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609A-B920-4269-A9AC-EEC298E5B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0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91A6B5-4669-48E3-8FA7-F98CED726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68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12725A-6AC5-42FC-B68D-9CC5C7B35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8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20F91CCD-30A3-4AB1-B32E-4795EC319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4800600"/>
            <a:ext cx="64008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	</a:t>
            </a:r>
            <a:r>
              <a:rPr lang="en-US" altLang="en-US" sz="2800" b="1" smtClean="0">
                <a:latin typeface="Arial" charset="0"/>
                <a:cs typeface="Arial" charset="0"/>
              </a:rPr>
              <a:t>Ross Arnold, Winter 2015</a:t>
            </a:r>
            <a:br>
              <a:rPr lang="en-US" altLang="en-US" sz="2800" b="1" smtClean="0">
                <a:latin typeface="Arial" charset="0"/>
                <a:cs typeface="Arial" charset="0"/>
              </a:rPr>
            </a:br>
            <a:r>
              <a:rPr lang="en-US" altLang="en-US" sz="2800" b="1" smtClean="0">
                <a:latin typeface="Arial" charset="0"/>
                <a:cs typeface="Arial" charset="0"/>
              </a:rPr>
              <a:t>Lakeside institute of Theology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93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Communications </a:t>
            </a:r>
            <a:b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&amp; Homiletics </a:t>
            </a:r>
            <a:r>
              <a:rPr lang="en-US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(CL2)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269875" y="2438400"/>
            <a:ext cx="883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latin typeface="Arial" charset="0"/>
              </a:rPr>
              <a:t>Style </a:t>
            </a:r>
            <a:r>
              <a:rPr lang="en-US" altLang="en-US" sz="4000" b="1">
                <a:latin typeface="Arial" charset="0"/>
              </a:rPr>
              <a:t>(How to Speak)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charset="0"/>
              </a:rPr>
              <a:t>February 19, 2015</a:t>
            </a:r>
            <a:endParaRPr lang="en-US" altLang="en-US" sz="2400" b="1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9750"/>
            <a:ext cx="8763000" cy="6858000"/>
          </a:xfrm>
        </p:spPr>
        <p:txBody>
          <a:bodyPr/>
          <a:lstStyle/>
          <a:p>
            <a:pPr marL="457200" indent="-349250" eaLnBrk="1" hangingPunct="1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Imagination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Imagination can make an otherwise dull sermon come alive, by bringing hidden realities into view, setting familiar facts in fresh relationships, seeing resemblances and implications which escape the casual observer.</a:t>
            </a:r>
          </a:p>
          <a:p>
            <a:pPr marL="457200" indent="-349250" eaLnBrk="1" hangingPunct="1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312738" eaLnBrk="1" hangingPunct="1">
              <a:spcBef>
                <a:spcPts val="0"/>
              </a:spcBef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Visualization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Dramatic insertion of interesting and significant details which are commonly overlooked. </a:t>
            </a:r>
          </a:p>
          <a:p>
            <a:pPr marL="747713" lvl="1" indent="-342900" eaLnBrk="1" hangingPunct="1"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Supposition. 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hypothetical illustration may be as effective and helpful as a true incident. </a:t>
            </a:r>
          </a:p>
          <a:p>
            <a:pPr marL="747713" lvl="1" indent="-342900" eaLnBrk="1" hangingPunct="1"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Parables. 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favorite teaching device of Jesus, the parable is still useful. </a:t>
            </a:r>
          </a:p>
          <a:p>
            <a:pPr marL="747713" lvl="1" indent="-342900" eaLnBrk="1" hangingPunct="1"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Figures of Speech.  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Similes, analogies, metaphors, personification, etc.</a:t>
            </a: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417513" y="3175"/>
            <a:ext cx="337343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3175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ct val="80000"/>
              <a:buFontTx/>
              <a:buNone/>
            </a:pPr>
            <a:r>
              <a:rPr lang="en-US" altLang="en-US" sz="3200" b="1">
                <a:latin typeface="Arial" charset="0"/>
              </a:rPr>
              <a:t>Paying attention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6802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Top 20 Figures of Speech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	Alliteration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The repetition of an initial consonant sound.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Anaphora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The repetition of the same word or phrase at the beginning of successive clauses or verses. 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Antithesis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Juxtaposition of contrasting ideas in balanced phrases.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4.	Apostrophe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Breaking off discourse to address some absent person or thing, some abstract quality, an inanimate object, or a nonexistent character.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5.	Assonance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Identity or similarity in sound between internal vowels in neighboring words.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6.	Chiasmus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A verbal pattern in which the second half of an expression is balanced against the first but with the parts reversed.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7.	Euphemism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The substitution of an inoffensive term for one considered offensively explicit.</a:t>
            </a:r>
          </a:p>
          <a:p>
            <a:pPr marL="457200" indent="-457200">
              <a:buFontTx/>
              <a:buAutoNum type="arabicPeriod" startAt="8"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Hyperbole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An extravagant statement; use of exaggerated terms for the purpose of emphasis or heightened effect.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12341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Top 20 Figures of Speech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9.	Irony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The use of words to convey the opposite of their literal meaning. A statement or situation where the meaning is contradicted by the appearance or presentation of the idea.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10.	Litotes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consisting of an understatement in which an affirmative is expressed by negating its opposite.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11.	Metaphor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An implied comparison between two unlike things that actually have something important in common.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12.	Metonymy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in which one word or phrase is substituted for another with which it's closely associated; also, the rhetorical strategy of describing something indirectly by referring to things around it.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13.	Onomatopoeia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The use of words that imitate the sounds associated with the objects or actions they refer to.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14.	Oxymoron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in which incongruous or contradictory terms appear side by side.</a:t>
            </a:r>
          </a:p>
          <a:p>
            <a:pPr marL="457200" indent="-457200">
              <a:buFontTx/>
              <a:buAutoNum type="arabicPeriod" startAt="15"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Paradox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statement that appears to contradict itself.</a:t>
            </a:r>
          </a:p>
          <a:p>
            <a:pPr marL="457200" indent="-457200">
              <a:buFontTx/>
              <a:buAutoNum type="arabicPeriod" startAt="15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16.	Personification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in which an inanimate object or abstraction is endowed with human qualities.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17.	Pun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play on words, sometimes on different senses of the same word and sometimes on the similar sense or sound of different words.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18.	Simile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stated comparison (usually formed with "like" or "as") between two fundamentally dissimilar things that have certain qualities in common.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19.	Synecdoche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in which a part is used to represent the whole (for example, ABCs for alphabet) or the whole for a part ("England won the World Cup in 1966").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20.	Understatement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in which a writer or speaker deliberately makes a situation seem less important or serious than it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6062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Top 20 Figures of Speech</a:t>
            </a:r>
          </a:p>
          <a:p>
            <a:pPr marL="457200" indent="-457200"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16.	Personification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in which an inanimate object or abstraction is endowed with human qualities.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17.	Pun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play on words, sometimes on different senses of the same word and sometimes on the similar sense or sound of different words.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18.	Simile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stated comparison (usually formed with "like" or "as") between two fundamentally dissimilar things that have certain qualities in common.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19.	Synecdoche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in which a part is used to represent the whole (for example, ABCs for alphabet) or the whole for a part ("England won the World Cup in 1966").</a:t>
            </a:r>
          </a:p>
          <a:p>
            <a:pPr marL="457200" indent="-457200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20.	Understatement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A figure of speech in which a writer or speaker deliberately makes a situation seem less important or serious than it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64785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Good Communication Techniques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Use common points to build rapport.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Draw illustrations from things that are commonly understood – including movies, stories, songs, books.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sz="2900" i="1" dirty="0">
                <a:latin typeface="Arial" panose="020B0604020202020204" pitchFamily="34" charset="0"/>
                <a:cs typeface="Arial" panose="020B0604020202020204" pitchFamily="34" charset="0"/>
              </a:rPr>
              <a:t>“We”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focus – especially when talking about negatives.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Avoid huge generalizations. (“No one,” “Everyone”)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Use quotes for credibility.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Use rhetorical questions to engage your audience.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Tell a third-person story.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Repeat the key message, especially at the end.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Signal that you’re closing (and the CLOSE!).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Leave them with one key take-away message.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28600" y="0"/>
            <a:ext cx="8839200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u="sng">
                <a:latin typeface="Arial" charset="0"/>
              </a:rPr>
              <a:t>Communications &amp; Homiletics</a:t>
            </a:r>
            <a:r>
              <a:rPr lang="en-US" altLang="en-US" sz="3600" b="1">
                <a:latin typeface="Arial" charset="0"/>
              </a:rPr>
              <a:t> </a:t>
            </a:r>
            <a:r>
              <a:rPr lang="en-US" altLang="en-US" sz="2800" b="1">
                <a:latin typeface="Arial" charset="0"/>
              </a:rPr>
              <a:t>(CL2)</a:t>
            </a:r>
            <a:r>
              <a:rPr lang="en-US" altLang="en-US" sz="3600" b="1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600" b="1">
              <a:latin typeface="Arial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200">
                <a:latin typeface="Arial" charset="0"/>
              </a:rPr>
              <a:t>Jan. 29 – Introduction to Rhetoric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200">
                <a:latin typeface="Arial" charset="0"/>
              </a:rPr>
              <a:t>Feb. 5 – Invention (finding the meaning)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200">
                <a:latin typeface="Arial" charset="0"/>
              </a:rPr>
              <a:t>Feb. 12 – Arrangement (organizing)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200">
                <a:latin typeface="Arial" charset="0"/>
              </a:rPr>
              <a:t>Feb. 19 – Style (how to speak)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 3" pitchFamily="18" charset="2"/>
              <a:buNone/>
            </a:pPr>
            <a:r>
              <a:rPr lang="en-US" altLang="en-US" sz="3200">
                <a:latin typeface="Arial" charset="0"/>
              </a:rPr>
              <a:t>Feb. 26 – </a:t>
            </a:r>
            <a:r>
              <a:rPr lang="en-US" altLang="en-US" sz="3200" b="1">
                <a:latin typeface="Arial" charset="0"/>
              </a:rPr>
              <a:t>No Class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 3" pitchFamily="18" charset="2"/>
              <a:buNone/>
            </a:pPr>
            <a:r>
              <a:rPr lang="en-US" altLang="en-US" sz="3200">
                <a:latin typeface="Arial" charset="0"/>
              </a:rPr>
              <a:t>Mar. 5 – Memory (preparing to present)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 3" pitchFamily="18" charset="2"/>
              <a:buNone/>
            </a:pPr>
            <a:r>
              <a:rPr lang="en-US" altLang="en-US" sz="3200">
                <a:latin typeface="Arial" charset="0"/>
              </a:rPr>
              <a:t>Mar. 12 – Delivery (the presentation)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 3" pitchFamily="18" charset="2"/>
              <a:buNone/>
            </a:pPr>
            <a:r>
              <a:rPr lang="en-US" altLang="en-US" sz="3200">
                <a:latin typeface="Arial" charset="0"/>
              </a:rPr>
              <a:t>Mar. 19 – Applying the Principles; Final Exam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"/>
            <a:ext cx="9059863" cy="7010400"/>
          </a:xfrm>
        </p:spPr>
        <p:txBody>
          <a:bodyPr/>
          <a:lstStyle/>
          <a:p>
            <a:pPr marL="571500" lvl="1" indent="-350838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tabLst>
                <a:tab pos="1371600" algn="l"/>
              </a:tabLst>
              <a:defRPr/>
            </a:pPr>
            <a:r>
              <a:rPr lang="en-US" altLang="en-US" sz="3000" b="1" dirty="0" smtClean="0">
                <a:latin typeface="Arial" charset="0"/>
                <a:cs typeface="Arial" charset="0"/>
              </a:rPr>
              <a:t> Rhetoric</a:t>
            </a:r>
            <a:r>
              <a:rPr lang="en-US" altLang="en-US" sz="3000" dirty="0">
                <a:latin typeface="Arial" charset="0"/>
                <a:cs typeface="Arial" charset="0"/>
              </a:rPr>
              <a:t> </a:t>
            </a:r>
            <a:r>
              <a:rPr lang="en-US" altLang="en-US" sz="3000" dirty="0" smtClean="0">
                <a:latin typeface="Arial" charset="0"/>
                <a:cs typeface="Arial" charset="0"/>
              </a:rPr>
              <a:t>–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the use of language (</a:t>
            </a:r>
            <a:r>
              <a:rPr lang="en-US" altLang="en-US" sz="2800" dirty="0">
                <a:latin typeface="Arial" charset="0"/>
                <a:cs typeface="Arial" charset="0"/>
              </a:rPr>
              <a:t>logic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+ grammar) 	to instruct &amp; persuade a listener or reader.</a:t>
            </a:r>
          </a:p>
          <a:p>
            <a:pPr marL="571500" lvl="1" indent="-350838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tabLst>
                <a:tab pos="1371600" algn="l"/>
              </a:tabLst>
              <a:defRPr/>
            </a:pPr>
            <a:endParaRPr lang="en-US" altLang="en-US" sz="1200" dirty="0" smtClean="0">
              <a:latin typeface="Arial" charset="0"/>
              <a:cs typeface="Arial" charset="0"/>
            </a:endParaRPr>
          </a:p>
          <a:p>
            <a:pPr marL="514350" lvl="1" indent="-3508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7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700" b="1" u="sng" dirty="0" smtClean="0">
                <a:latin typeface="Arial" charset="0"/>
                <a:cs typeface="Arial" charset="0"/>
              </a:rPr>
              <a:t>The Five Canons of Rhetoric</a:t>
            </a:r>
            <a:r>
              <a:rPr lang="en-US" altLang="en-US" sz="27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(per Aristotle)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latin typeface="Arial" charset="0"/>
                <a:cs typeface="Arial" charset="0"/>
              </a:rPr>
              <a:t>Invention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evaluating your purpose and developing the argument or message.  (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What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do you want or need to say, and 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why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do you need to say it?)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latin typeface="Arial" charset="0"/>
                <a:cs typeface="Arial" charset="0"/>
              </a:rPr>
              <a:t>Arrangement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organizing the argument or message for best effect.  (How do I 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structure and organize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my message to best communicate with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this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audience?)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latin typeface="Arial" charset="0"/>
                <a:cs typeface="Arial" charset="0"/>
              </a:rPr>
              <a:t>Style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determining how best to present the argument or message.  (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By what approach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can I best communicate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this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message to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this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audience?)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latin typeface="Arial" charset="0"/>
                <a:cs typeface="Arial" charset="0"/>
              </a:rPr>
              <a:t>Memory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learning and/or memorizing the argument or message.  (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How can I be best prepared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to effectively deliver this message to this audience?)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latin typeface="Arial" charset="0"/>
                <a:cs typeface="Arial" charset="0"/>
              </a:rPr>
              <a:t>Delivery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the gestures, pronunciation, tone and pace used when presenting.  (In the most practical terms, 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how can I best present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this message?)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"/>
            <a:ext cx="9059863" cy="7010400"/>
          </a:xfrm>
        </p:spPr>
        <p:txBody>
          <a:bodyPr/>
          <a:lstStyle/>
          <a:p>
            <a:pPr marL="571500" lvl="1" indent="-350838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tabLst>
                <a:tab pos="1371600" algn="l"/>
              </a:tabLst>
              <a:defRPr/>
            </a:pPr>
            <a:r>
              <a:rPr lang="en-US" altLang="en-US" sz="3000" b="1" dirty="0" smtClean="0">
                <a:latin typeface="Arial" charset="0"/>
                <a:cs typeface="Arial" charset="0"/>
              </a:rPr>
              <a:t> Rhetoric</a:t>
            </a:r>
            <a:r>
              <a:rPr lang="en-US" altLang="en-US" sz="3000" dirty="0">
                <a:latin typeface="Arial" charset="0"/>
                <a:cs typeface="Arial" charset="0"/>
              </a:rPr>
              <a:t> </a:t>
            </a:r>
            <a:r>
              <a:rPr lang="en-US" altLang="en-US" sz="3000" dirty="0" smtClean="0">
                <a:latin typeface="Arial" charset="0"/>
                <a:cs typeface="Arial" charset="0"/>
              </a:rPr>
              <a:t>–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the use of language (</a:t>
            </a:r>
            <a:r>
              <a:rPr lang="en-US" altLang="en-US" sz="2800" dirty="0">
                <a:latin typeface="Arial" charset="0"/>
                <a:cs typeface="Arial" charset="0"/>
              </a:rPr>
              <a:t>logic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+ grammar) 	to instruct &amp; persuade a listener or reader.</a:t>
            </a:r>
          </a:p>
          <a:p>
            <a:pPr marL="571500" lvl="1" indent="-350838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tabLst>
                <a:tab pos="1371600" algn="l"/>
              </a:tabLst>
              <a:defRPr/>
            </a:pPr>
            <a:endParaRPr lang="en-US" altLang="en-US" sz="1200" dirty="0" smtClean="0">
              <a:latin typeface="Arial" charset="0"/>
              <a:cs typeface="Arial" charset="0"/>
            </a:endParaRPr>
          </a:p>
          <a:p>
            <a:pPr marL="514350" lvl="1" indent="-3508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7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700" b="1" u="sng" dirty="0" smtClean="0">
                <a:latin typeface="Arial" charset="0"/>
                <a:cs typeface="Arial" charset="0"/>
              </a:rPr>
              <a:t>The Five Canons of Rhetoric</a:t>
            </a:r>
            <a:r>
              <a:rPr lang="en-US" altLang="en-US" sz="27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(per Aristotle)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Invention</a:t>
            </a:r>
            <a:r>
              <a:rPr lang="en-US" altLang="en-US" sz="2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– evaluating your purpose and developing the argument or message.  (</a:t>
            </a:r>
            <a:r>
              <a:rPr lang="en-US" altLang="en-US" sz="2400" u="sng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What</a:t>
            </a:r>
            <a:r>
              <a:rPr lang="en-US" altLang="en-US" sz="2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do you want or need to say, and </a:t>
            </a:r>
            <a:r>
              <a:rPr lang="en-US" altLang="en-US" sz="2400" u="sng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why</a:t>
            </a:r>
            <a:r>
              <a:rPr lang="en-US" altLang="en-US" sz="2400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</a:rPr>
              <a:t> do you need to say it?)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Arrangement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 – organizing the argument or message for best effect.  (How do I </a:t>
            </a:r>
            <a:r>
              <a:rPr lang="en-US" altLang="en-US" sz="2400" u="sng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structure and organize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 my message to best communicate with </a:t>
            </a:r>
            <a:r>
              <a:rPr lang="en-US" altLang="en-US" sz="2400" i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this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 audience?)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latin typeface="Arial" charset="0"/>
                <a:cs typeface="Arial" charset="0"/>
              </a:rPr>
              <a:t>Style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(</a:t>
            </a:r>
            <a:r>
              <a:rPr lang="en-US" altLang="en-US" sz="2400" i="1" dirty="0" err="1" smtClean="0">
                <a:latin typeface="Arial" charset="0"/>
                <a:cs typeface="Arial" charset="0"/>
              </a:rPr>
              <a:t>Elocutio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)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– determining how best to present the argument or message.  (</a:t>
            </a:r>
            <a:r>
              <a:rPr lang="en-US" altLang="en-US" sz="2400" u="sng" dirty="0" smtClean="0">
                <a:latin typeface="Arial" charset="0"/>
                <a:cs typeface="Arial" charset="0"/>
              </a:rPr>
              <a:t>By what approach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can I best communicate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this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message to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this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audience?)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Memory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 – learning and/or memorizing the argument or message.  (</a:t>
            </a:r>
            <a:r>
              <a:rPr lang="en-US" altLang="en-US" sz="2400" u="sng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How can I be best prepared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 to effectively deliver this message to this audience?)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Delivery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 – the gestures, pronunciation, tone and pace used when presenting.  (In the most practical terms, </a:t>
            </a:r>
            <a:r>
              <a:rPr lang="en-US" altLang="en-US" sz="2400" u="sng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how can I best present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 this message?)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588963"/>
            <a:ext cx="9174163" cy="6858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charset="0"/>
                <a:cs typeface="Arial" charset="0"/>
              </a:rPr>
              <a:t>What are you being called upon to do?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600" dirty="0" smtClean="0">
                <a:latin typeface="Arial" charset="0"/>
                <a:cs typeface="Arial" charset="0"/>
              </a:rPr>
              <a:t>Is it a sermon, a homily, a meditation, a teaching, a devotional, a class, a course, a lecture, an introduction, a eulogy, a toast, a continuing series, or …….. ? </a:t>
            </a:r>
          </a:p>
          <a:p>
            <a:pPr marL="630238" lvl="2" indent="0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 2" pitchFamily="18" charset="2"/>
              <a:buNone/>
              <a:defRPr/>
            </a:pPr>
            <a:endParaRPr lang="en-US" altLang="en-US" sz="1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charset="0"/>
                <a:cs typeface="Arial" charset="0"/>
              </a:rPr>
              <a:t>For whom are you being asked to do it?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600" dirty="0" smtClean="0">
                <a:latin typeface="Arial" charset="0"/>
                <a:cs typeface="Arial" charset="0"/>
              </a:rPr>
              <a:t>A congregation, a Sunday School class, a Bible Study group, a community group, a civic club, an academic class, a group of friends, a group of strangers, mourners, wedding guests, or …….. ?</a:t>
            </a:r>
          </a:p>
          <a:p>
            <a:pPr marL="630238" lvl="2" indent="0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 2" pitchFamily="18" charset="2"/>
              <a:buNone/>
              <a:defRPr/>
            </a:pPr>
            <a:endParaRPr lang="en-US" altLang="en-US" sz="1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charset="0"/>
                <a:cs typeface="Arial" charset="0"/>
              </a:rPr>
              <a:t>What do you think they most need to hear?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600" dirty="0" smtClean="0">
                <a:latin typeface="Arial" charset="0"/>
                <a:cs typeface="Arial" charset="0"/>
              </a:rPr>
              <a:t>A message that inspires, comforts, challenges, disciples, disciplines, encourages, exhorts, educates, 		motivates, energizes, or …….. ?</a:t>
            </a:r>
          </a:p>
          <a:p>
            <a:pPr marL="109537" indent="0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 3" pitchFamily="18" charset="2"/>
              <a:buNone/>
              <a:defRPr/>
            </a:pPr>
            <a:endParaRPr lang="en-US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417513" y="3175"/>
            <a:ext cx="59674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latin typeface="Arial" charset="0"/>
              </a:rPr>
              <a:t>The First Step </a:t>
            </a:r>
            <a:r>
              <a:rPr lang="en-US" altLang="en-US" sz="3200">
                <a:latin typeface="Arial" charset="0"/>
              </a:rPr>
              <a:t>(after prayer)</a:t>
            </a:r>
            <a:r>
              <a:rPr lang="en-US" altLang="en-US" sz="3200" b="1">
                <a:latin typeface="Arial" charset="0"/>
              </a:rPr>
              <a:t>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588963"/>
            <a:ext cx="9174163" cy="6858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charset="0"/>
                <a:cs typeface="Arial" charset="0"/>
              </a:rPr>
              <a:t>What are you being called upon to do?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600" dirty="0" smtClean="0">
                <a:latin typeface="Arial" charset="0"/>
                <a:cs typeface="Arial" charset="0"/>
              </a:rPr>
              <a:t>Is it a sermon, a homily, a meditation, a teaching, a devotional, a class, a course, a lecture, an introduction, a eulogy, a toast, a continuing series, or …….. ? </a:t>
            </a:r>
          </a:p>
          <a:p>
            <a:pPr marL="630238" lvl="2" indent="0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 2" pitchFamily="18" charset="2"/>
              <a:buNone/>
              <a:defRPr/>
            </a:pPr>
            <a:endParaRPr lang="en-US" altLang="en-US" sz="1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charset="0"/>
                <a:cs typeface="Arial" charset="0"/>
              </a:rPr>
              <a:t>For whom are you being asked to do it?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600" dirty="0" smtClean="0">
                <a:latin typeface="Arial" charset="0"/>
                <a:cs typeface="Arial" charset="0"/>
              </a:rPr>
              <a:t>A congregation, a Sunday School class, a Bible Study group, a community group, a civic club, an academic class, a group of friends, a group of strangers, mourners, wedding guests, or …….. ?</a:t>
            </a:r>
          </a:p>
          <a:p>
            <a:pPr marL="630238" lvl="2" indent="0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 2" pitchFamily="18" charset="2"/>
              <a:buNone/>
              <a:defRPr/>
            </a:pPr>
            <a:endParaRPr lang="en-US" altLang="en-US" sz="1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What do you think they most need to hear?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 message that inspires, comforts, challenges, disciples, disciplines, encourages, exhorts, educates, 		motivates, energizes, or …….. ?</a:t>
            </a:r>
          </a:p>
          <a:p>
            <a:pPr marL="109537" indent="0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 3" pitchFamily="18" charset="2"/>
              <a:buNone/>
              <a:defRPr/>
            </a:pPr>
            <a:endParaRPr lang="en-US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417513" y="3175"/>
            <a:ext cx="59674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latin typeface="Arial" charset="0"/>
              </a:rPr>
              <a:t>The First Step </a:t>
            </a:r>
            <a:r>
              <a:rPr lang="en-US" altLang="en-US" sz="3200">
                <a:latin typeface="Arial" charset="0"/>
              </a:rPr>
              <a:t>(after prayer)</a:t>
            </a:r>
            <a:r>
              <a:rPr lang="en-US" altLang="en-US" sz="3200" b="1">
                <a:latin typeface="Arial" charset="0"/>
              </a:rPr>
              <a:t>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"/>
            <a:ext cx="9059863" cy="7010400"/>
          </a:xfrm>
        </p:spPr>
        <p:txBody>
          <a:bodyPr/>
          <a:lstStyle/>
          <a:p>
            <a:pPr marL="571500" lvl="1" indent="-350838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tabLst>
                <a:tab pos="1371600" algn="l"/>
              </a:tabLst>
              <a:defRPr/>
            </a:pPr>
            <a:r>
              <a:rPr lang="en-US" altLang="en-US" sz="3000" b="1" dirty="0" smtClean="0">
                <a:latin typeface="Arial" charset="0"/>
                <a:cs typeface="Arial" charset="0"/>
              </a:rPr>
              <a:t> Rhetoric</a:t>
            </a:r>
            <a:r>
              <a:rPr lang="en-US" altLang="en-US" sz="3000" dirty="0">
                <a:latin typeface="Arial" charset="0"/>
                <a:cs typeface="Arial" charset="0"/>
              </a:rPr>
              <a:t> </a:t>
            </a:r>
            <a:r>
              <a:rPr lang="en-US" altLang="en-US" sz="3000" dirty="0" smtClean="0">
                <a:latin typeface="Arial" charset="0"/>
                <a:cs typeface="Arial" charset="0"/>
              </a:rPr>
              <a:t>–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the use of language (grammar + logic) 	to instruct &amp; persuade a listener or reader.</a:t>
            </a:r>
          </a:p>
          <a:p>
            <a:pPr marL="571500" lvl="1" indent="-350838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tabLst>
                <a:tab pos="1371600" algn="l"/>
              </a:tabLst>
              <a:defRPr/>
            </a:pPr>
            <a:endParaRPr lang="en-US" altLang="en-US" sz="1200" dirty="0" smtClean="0">
              <a:latin typeface="Arial" charset="0"/>
              <a:cs typeface="Arial" charset="0"/>
            </a:endParaRPr>
          </a:p>
          <a:p>
            <a:pPr marL="571500" lvl="1" indent="-350838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  <a:tabLst>
                <a:tab pos="1371600" algn="l"/>
              </a:tabLst>
              <a:defRPr/>
            </a:pPr>
            <a:endParaRPr lang="en-US" altLang="en-US" sz="1200" dirty="0" smtClean="0">
              <a:latin typeface="Arial" charset="0"/>
              <a:cs typeface="Arial" charset="0"/>
            </a:endParaRPr>
          </a:p>
          <a:p>
            <a:pPr marL="400050" lvl="1" indent="-2365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7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b="1" u="sng" dirty="0" smtClean="0">
                <a:latin typeface="Arial" charset="0"/>
                <a:cs typeface="Arial" charset="0"/>
              </a:rPr>
              <a:t>The Three Types of Rhetoric Proof</a:t>
            </a:r>
            <a:r>
              <a:rPr lang="en-US" alt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(per Aristotle)</a:t>
            </a:r>
          </a:p>
          <a:p>
            <a:pPr marL="514350" lvl="1" indent="-3508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altLang="en-US" sz="1800" dirty="0" smtClean="0">
              <a:latin typeface="Arial" charset="0"/>
              <a:cs typeface="Arial" charset="0"/>
            </a:endParaRPr>
          </a:p>
          <a:p>
            <a:pPr marL="514350" lvl="1" indent="-3508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000" b="1" dirty="0" smtClean="0">
                <a:latin typeface="Arial" charset="0"/>
                <a:cs typeface="Arial" charset="0"/>
              </a:rPr>
              <a:t>Ethos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– how the character and credibility of a speaker can influence an audience to consider him or her to be believable. </a:t>
            </a:r>
            <a:r>
              <a:rPr lang="en-US" altLang="en-US" sz="2800" i="1" dirty="0" smtClean="0">
                <a:latin typeface="Arial" charset="0"/>
                <a:cs typeface="Arial" charset="0"/>
              </a:rPr>
              <a:t>(intelligent, moral, presentable, of good reputation, trustworthy)</a:t>
            </a:r>
          </a:p>
          <a:p>
            <a:pPr marL="514350" lvl="1" indent="-3508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marL="514350" lvl="1" indent="-3508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000" b="1" dirty="0" smtClean="0">
                <a:latin typeface="Arial" charset="0"/>
                <a:cs typeface="Arial" charset="0"/>
              </a:rPr>
              <a:t>Pathos</a:t>
            </a:r>
            <a:r>
              <a:rPr lang="en-US" altLang="en-US" sz="3000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– the use of emotional appeals to alter the audience’s judgment through metaphor, amplification, storytelling, or presenting the topic in a way that evokes strong emotions in the audience.</a:t>
            </a:r>
          </a:p>
          <a:p>
            <a:pPr marL="514350" lvl="1" indent="-3508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marL="514350" lvl="1" indent="-350838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3000" b="1" dirty="0" smtClean="0">
                <a:latin typeface="Arial" charset="0"/>
                <a:cs typeface="Arial" charset="0"/>
              </a:rPr>
              <a:t>Logos</a:t>
            </a:r>
            <a:r>
              <a:rPr lang="en-US" altLang="en-US" sz="3000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– the use of reasoning, either inductive or deductive, to construct an argument.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69925"/>
            <a:ext cx="8763000" cy="6559550"/>
          </a:xfrm>
        </p:spPr>
        <p:txBody>
          <a:bodyPr/>
          <a:lstStyle/>
          <a:p>
            <a:pPr marL="565150" indent="-457200" eaLnBrk="1" hangingPunct="1">
              <a:spcBef>
                <a:spcPct val="0"/>
              </a:spcBef>
              <a:buClrTx/>
              <a:buSzPct val="80000"/>
              <a:buFont typeface="Wingdings 3" pitchFamily="18" charset="2"/>
              <a:buAutoNum type="arabicPeriod"/>
            </a:pPr>
            <a:r>
              <a:rPr lang="en-US" altLang="en-US" sz="2800" b="1" smtClean="0">
                <a:latin typeface="Arial" charset="0"/>
                <a:cs typeface="Arial" charset="0"/>
              </a:rPr>
              <a:t>Correctness – </a:t>
            </a:r>
            <a:r>
              <a:rPr lang="en-US" altLang="en-US" sz="2400" smtClean="0">
                <a:latin typeface="Arial" charset="0"/>
                <a:cs typeface="Arial" charset="0"/>
              </a:rPr>
              <a:t>sometimes called “purity,” means that words used should be current to popular language usage, and used according to rules of proper grammar.</a:t>
            </a:r>
          </a:p>
          <a:p>
            <a:pPr marL="565150" indent="-457200" eaLnBrk="1" hangingPunct="1">
              <a:spcBef>
                <a:spcPct val="0"/>
              </a:spcBef>
              <a:buClrTx/>
              <a:buSzPct val="80000"/>
              <a:buFont typeface="Wingdings 3" pitchFamily="18" charset="2"/>
              <a:buAutoNum type="arabicPeriod"/>
            </a:pPr>
            <a:endParaRPr lang="en-US" altLang="en-US" sz="1200" smtClean="0">
              <a:latin typeface="Arial" charset="0"/>
              <a:cs typeface="Arial" charset="0"/>
            </a:endParaRPr>
          </a:p>
          <a:p>
            <a:pPr marL="565150" indent="-457200" eaLnBrk="1" hangingPunct="1">
              <a:spcBef>
                <a:spcPct val="0"/>
              </a:spcBef>
              <a:buClrTx/>
              <a:buSzPct val="80000"/>
              <a:buFont typeface="Wingdings 3" pitchFamily="18" charset="2"/>
              <a:buAutoNum type="arabicPeriod"/>
            </a:pPr>
            <a:r>
              <a:rPr lang="en-US" altLang="en-US" sz="2800" b="1" smtClean="0">
                <a:latin typeface="Arial" charset="0"/>
                <a:cs typeface="Arial" charset="0"/>
              </a:rPr>
              <a:t>Clearness – </a:t>
            </a:r>
            <a:r>
              <a:rPr lang="en-US" altLang="en-US" sz="2400" smtClean="0">
                <a:latin typeface="Arial" charset="0"/>
                <a:cs typeface="Arial" charset="0"/>
              </a:rPr>
              <a:t>the use of words in their ordinary, everyday and understood sense.</a:t>
            </a:r>
          </a:p>
          <a:p>
            <a:pPr marL="565150" indent="-457200" eaLnBrk="1" hangingPunct="1">
              <a:spcBef>
                <a:spcPct val="0"/>
              </a:spcBef>
              <a:buClrTx/>
              <a:buSzPct val="80000"/>
              <a:buFont typeface="Wingdings 3" pitchFamily="18" charset="2"/>
              <a:buAutoNum type="arabicPeriod"/>
            </a:pPr>
            <a:endParaRPr lang="en-US" altLang="en-US" sz="1200" smtClean="0">
              <a:latin typeface="Arial" charset="0"/>
              <a:cs typeface="Arial" charset="0"/>
            </a:endParaRPr>
          </a:p>
          <a:p>
            <a:pPr marL="565150" indent="-457200" eaLnBrk="1" hangingPunct="1">
              <a:spcBef>
                <a:spcPct val="0"/>
              </a:spcBef>
              <a:buClrTx/>
              <a:buSzPct val="80000"/>
              <a:buFont typeface="Wingdings 3" pitchFamily="18" charset="2"/>
              <a:buAutoNum type="arabicPeriod"/>
            </a:pPr>
            <a:r>
              <a:rPr lang="en-US" altLang="en-US" sz="2800" b="1" smtClean="0">
                <a:latin typeface="Arial" charset="0"/>
                <a:cs typeface="Arial" charset="0"/>
              </a:rPr>
              <a:t>Appropriateness – </a:t>
            </a:r>
            <a:r>
              <a:rPr lang="en-US" altLang="en-US" sz="2400" smtClean="0">
                <a:latin typeface="Arial" charset="0"/>
                <a:cs typeface="Arial" charset="0"/>
              </a:rPr>
              <a:t>to use words, and to use them in a way, that is fitting to a given situation.  This includes the use of words in particular ways for emphasis in the course of a presentation.</a:t>
            </a:r>
          </a:p>
          <a:p>
            <a:pPr marL="565150" indent="-457200" eaLnBrk="1" hangingPunct="1">
              <a:spcBef>
                <a:spcPct val="0"/>
              </a:spcBef>
              <a:buClrTx/>
              <a:buSzPct val="80000"/>
              <a:buFont typeface="Wingdings 3" pitchFamily="18" charset="2"/>
              <a:buAutoNum type="arabicPeriod"/>
            </a:pPr>
            <a:endParaRPr lang="en-US" altLang="en-US" sz="1200" smtClean="0">
              <a:latin typeface="Arial" charset="0"/>
              <a:cs typeface="Arial" charset="0"/>
            </a:endParaRPr>
          </a:p>
          <a:p>
            <a:pPr marL="565150" indent="-457200" eaLnBrk="1" hangingPunct="1">
              <a:spcBef>
                <a:spcPct val="0"/>
              </a:spcBef>
              <a:buClrTx/>
              <a:buSzPct val="80000"/>
              <a:buFont typeface="Wingdings 3" pitchFamily="18" charset="2"/>
              <a:buAutoNum type="arabicPeriod"/>
            </a:pPr>
            <a:r>
              <a:rPr lang="en-US" altLang="en-US" sz="2800" b="1" smtClean="0">
                <a:latin typeface="Arial" charset="0"/>
                <a:cs typeface="Arial" charset="0"/>
              </a:rPr>
              <a:t>Ornament – </a:t>
            </a:r>
            <a:r>
              <a:rPr lang="en-US" altLang="en-US" sz="2400" smtClean="0">
                <a:latin typeface="Arial" charset="0"/>
                <a:cs typeface="Arial" charset="0"/>
              </a:rPr>
              <a:t>the use of language in unusual or extraordinary ways, especially by the use of figures of speech, figures of thought and tropes.</a:t>
            </a: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304800" y="80963"/>
            <a:ext cx="55594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latin typeface="Arial" charset="0"/>
              </a:rPr>
              <a:t>Elements of Style </a:t>
            </a:r>
            <a:r>
              <a:rPr lang="en-US" altLang="en-US" sz="3200" i="1">
                <a:latin typeface="Arial" charset="0"/>
              </a:rPr>
              <a:t>(Eloctutio)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69925"/>
            <a:ext cx="8763000" cy="6559550"/>
          </a:xfrm>
        </p:spPr>
        <p:txBody>
          <a:bodyPr/>
          <a:lstStyle/>
          <a:p>
            <a:pPr marL="565150" indent="-457200" eaLnBrk="1" hangingPunct="1">
              <a:spcBef>
                <a:spcPts val="0"/>
              </a:spcBef>
              <a:buClrTx/>
              <a:buSzPct val="80000"/>
              <a:buFont typeface="Wingdings 3" pitchFamily="18" charset="2"/>
              <a:buAutoNum type="arabicPeriod"/>
              <a:defRPr/>
            </a:pPr>
            <a:r>
              <a:rPr lang="en-US" altLang="en-US" sz="2800" b="1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Correctness – </a:t>
            </a:r>
            <a:r>
              <a:rPr lang="en-US" altLang="en-US" sz="2400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called “purity,” means that words used should be current to popular language usage, and used according to rules of proper grammar.</a:t>
            </a:r>
          </a:p>
          <a:p>
            <a:pPr marL="565150" indent="-457200" eaLnBrk="1" hangingPunct="1">
              <a:spcBef>
                <a:spcPts val="0"/>
              </a:spcBef>
              <a:buClrTx/>
              <a:buSzPct val="80000"/>
              <a:buFont typeface="Wingdings 3" pitchFamily="18" charset="2"/>
              <a:buAutoNum type="arabicPeriod"/>
              <a:defRPr/>
            </a:pPr>
            <a:endParaRPr lang="en-US" altLang="en-US" sz="1200" i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5150" indent="-457200" eaLnBrk="1" hangingPunct="1">
              <a:spcBef>
                <a:spcPts val="0"/>
              </a:spcBef>
              <a:buClrTx/>
              <a:buSzPct val="80000"/>
              <a:buFont typeface="Wingdings 3" pitchFamily="18" charset="2"/>
              <a:buAutoNum type="arabicPeriod"/>
              <a:defRPr/>
            </a:pPr>
            <a:r>
              <a:rPr lang="en-US" altLang="en-US" sz="2800" b="1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Clearness – </a:t>
            </a:r>
            <a:r>
              <a:rPr lang="en-US" altLang="en-US" sz="24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en-US" sz="24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words in their ordinary, everyday and understood </a:t>
            </a:r>
            <a:r>
              <a:rPr lang="en-US" altLang="en-US" sz="2400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sense.</a:t>
            </a:r>
          </a:p>
          <a:p>
            <a:pPr marL="565150" indent="-457200" eaLnBrk="1" hangingPunct="1">
              <a:spcBef>
                <a:spcPts val="0"/>
              </a:spcBef>
              <a:buClrTx/>
              <a:buSzPct val="80000"/>
              <a:buFont typeface="Wingdings 3" pitchFamily="18" charset="2"/>
              <a:buAutoNum type="arabicPeriod"/>
              <a:defRPr/>
            </a:pPr>
            <a:endParaRPr lang="en-US" altLang="en-US" sz="1200" i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5150" indent="-457200" eaLnBrk="1" hangingPunct="1">
              <a:spcBef>
                <a:spcPts val="0"/>
              </a:spcBef>
              <a:buClrTx/>
              <a:buSzPct val="80000"/>
              <a:buFont typeface="Wingdings 3" pitchFamily="18" charset="2"/>
              <a:buAutoNum type="arabicPeriod"/>
              <a:defRPr/>
            </a:pPr>
            <a:r>
              <a:rPr lang="en-US" altLang="en-US" sz="2800" b="1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Appropriateness – </a:t>
            </a:r>
            <a:r>
              <a:rPr lang="en-US" altLang="en-US" sz="2400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words, and to use them in a way, that is fitting to a given situation.  This includes the use of words in particular ways for emphasis in the course of a presentation.</a:t>
            </a:r>
          </a:p>
          <a:p>
            <a:pPr marL="565150" indent="-457200" eaLnBrk="1" hangingPunct="1">
              <a:spcBef>
                <a:spcPts val="0"/>
              </a:spcBef>
              <a:buClrTx/>
              <a:buSzPct val="80000"/>
              <a:buFont typeface="Wingdings 3" pitchFamily="18" charset="2"/>
              <a:buAutoNum type="arabicPeriod"/>
              <a:defRPr/>
            </a:pPr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5150" indent="-457200" eaLnBrk="1" hangingPunct="1">
              <a:spcBef>
                <a:spcPts val="0"/>
              </a:spcBef>
              <a:buClrTx/>
              <a:buSzPct val="80000"/>
              <a:buFont typeface="Wingdings 3" pitchFamily="18" charset="2"/>
              <a:buAutoNum type="arabicPeriod"/>
              <a:defRPr/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Ornament –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use of language in unusual or extraordinary ways, especially by the use of figures of speech, figures of thought and tropes.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304800" y="80963"/>
            <a:ext cx="55594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latin typeface="Arial" charset="0"/>
              </a:rPr>
              <a:t>Elements of Style </a:t>
            </a:r>
            <a:r>
              <a:rPr lang="en-US" altLang="en-US" sz="3200" i="1">
                <a:latin typeface="Arial" charset="0"/>
              </a:rPr>
              <a:t>(Eloctutio)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10073</TotalTime>
  <Words>870</Words>
  <Application>Microsoft Office PowerPoint</Application>
  <PresentationFormat>On-screen Show (4:3)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Lucida Sans Unicode</vt:lpstr>
      <vt:lpstr>Wingdings 3</vt:lpstr>
      <vt:lpstr>Verdana</vt:lpstr>
      <vt:lpstr>Wingdings 2</vt:lpstr>
      <vt:lpstr>Wingdings</vt:lpstr>
      <vt:lpstr>Concourse</vt:lpstr>
      <vt:lpstr>Communications  &amp; Homiletics (CL2)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Believe and Teach</dc:title>
  <dc:creator>Ross D. Arnold</dc:creator>
  <cp:lastModifiedBy>Carolyn</cp:lastModifiedBy>
  <cp:revision>347</cp:revision>
  <cp:lastPrinted>2015-02-19T04:46:55Z</cp:lastPrinted>
  <dcterms:created xsi:type="dcterms:W3CDTF">2001-09-16T00:08:39Z</dcterms:created>
  <dcterms:modified xsi:type="dcterms:W3CDTF">2015-02-19T14:53:36Z</dcterms:modified>
</cp:coreProperties>
</file>